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8"/>
  </p:notesMasterIdLst>
  <p:sldIdLst>
    <p:sldId id="344" r:id="rId4"/>
    <p:sldId id="370" r:id="rId5"/>
    <p:sldId id="364" r:id="rId6"/>
    <p:sldId id="343" r:id="rId7"/>
    <p:sldId id="365" r:id="rId8"/>
    <p:sldId id="347" r:id="rId9"/>
    <p:sldId id="371" r:id="rId10"/>
    <p:sldId id="337" r:id="rId11"/>
    <p:sldId id="372" r:id="rId12"/>
    <p:sldId id="312" r:id="rId13"/>
    <p:sldId id="362" r:id="rId14"/>
    <p:sldId id="363" r:id="rId15"/>
    <p:sldId id="373" r:id="rId16"/>
    <p:sldId id="34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12510DF-4864-4EC5-8B53-C69FF7502D8D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09385E2-AE3F-43FA-8EB5-CC0C8974E6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DF051D-F903-4487-B502-6C3F66A3CAB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530FAD-0037-41A9-8C5A-C1A52C0FE17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F0538A-799A-4CB2-9745-7B8F2996799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1C93E-9178-4624-B688-F19E95DCC32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C1C45A-2DF2-41D7-998F-40973AFB5DC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009A5-999D-4EC2-B9D3-A5B4E326C30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CEF7681-EB40-4692-B3C9-B4B357E710A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9C65F639-B22B-4D52-9F9D-DBD4D738418B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F6EFC7-C581-4610-B56E-19C9FEF599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91523-3703-4435-9E91-C943B36FA3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F2DE82-34A1-4FF5-8956-5BA440797C6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352C88-E941-4346-956D-906EF38C971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C94C7C-EA5F-459F-B0AB-1CC91E9096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FD68F-0F22-42AA-9ECE-3CF151C190E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D8B6D0-5DB9-4EF3-AAFD-47E2A133F24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0949E8-674F-4B54-8CB8-C3AAABFA44C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FCA1E5C8-4DA0-4DDE-95E2-0931150BEDC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4FFCFDB-E750-44F2-B348-AC7BFF308BA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D486E86-83EB-4349-B07C-D7D2189A1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7D1D597-6E22-4627-9E87-65236FA9E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93084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857B54C-BD1C-412B-9A74-1F17086F188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8362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20BC034-2FD1-4171-B713-E056BCC3753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23639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7A4D41F-EAB5-4BC9-AED3-30D0293D30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8916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1" r:id="rId7"/>
    <p:sldLayoutId id="2147483682" r:id="rId8"/>
    <p:sldLayoutId id="2147483684" r:id="rId9"/>
    <p:sldLayoutId id="2147483686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4270714" y="5979662"/>
            <a:ext cx="365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Muhammad Hasbi Pratama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0" y="431850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5400" b="0" i="0" dirty="0" err="1">
                <a:solidFill>
                  <a:schemeClr val="bg1"/>
                </a:solidFill>
                <a:effectLst/>
                <a:latin typeface="Google Sans"/>
              </a:rPr>
              <a:t>Prediksi</a:t>
            </a:r>
            <a:r>
              <a:rPr lang="en-ID" sz="5400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en-ID" sz="5400" b="0" i="0" dirty="0" err="1">
                <a:solidFill>
                  <a:schemeClr val="bg1"/>
                </a:solidFill>
                <a:effectLst/>
                <a:latin typeface="Google Sans"/>
              </a:rPr>
              <a:t>Kebangkrutan</a:t>
            </a:r>
            <a:r>
              <a:rPr lang="en-ID" sz="5400" b="0" i="0" dirty="0">
                <a:solidFill>
                  <a:schemeClr val="bg1"/>
                </a:solidFill>
                <a:effectLst/>
                <a:latin typeface="Google Sans"/>
              </a:rPr>
              <a:t> Perusahaan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0" y="5238166"/>
            <a:ext cx="121918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Data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dikumpulkan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dari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jurnal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ekonomi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Taiwan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dari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tahun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1999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hingga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Inter"/>
              </a:rPr>
              <a:t>tahun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2009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Model &amp; Classification Report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7BC30D-4401-4EFA-A61B-F1BB68EEB4C5}"/>
              </a:ext>
            </a:extLst>
          </p:cNvPr>
          <p:cNvSpPr/>
          <p:nvPr/>
        </p:nvSpPr>
        <p:spPr>
          <a:xfrm>
            <a:off x="4412112" y="2287739"/>
            <a:ext cx="1490570" cy="1489927"/>
          </a:xfrm>
          <a:custGeom>
            <a:avLst/>
            <a:gdLst>
              <a:gd name="connsiteX0" fmla="*/ 239 w 432980"/>
              <a:gd name="connsiteY0" fmla="*/ 357110 h 432794"/>
              <a:gd name="connsiteX1" fmla="*/ 239 w 432980"/>
              <a:gd name="connsiteY1" fmla="*/ 337102 h 432794"/>
              <a:gd name="connsiteX2" fmla="*/ 239 w 432980"/>
              <a:gd name="connsiteY2" fmla="*/ 18269 h 432794"/>
              <a:gd name="connsiteX3" fmla="*/ 12853 w 432980"/>
              <a:gd name="connsiteY3" fmla="*/ 0 h 432794"/>
              <a:gd name="connsiteX4" fmla="*/ 357784 w 432980"/>
              <a:gd name="connsiteY4" fmla="*/ 435 h 432794"/>
              <a:gd name="connsiteX5" fmla="*/ 346040 w 432980"/>
              <a:gd name="connsiteY5" fmla="*/ 16529 h 432794"/>
              <a:gd name="connsiteX6" fmla="*/ 280359 w 432980"/>
              <a:gd name="connsiteY6" fmla="*/ 83949 h 432794"/>
              <a:gd name="connsiteX7" fmla="*/ 346910 w 432980"/>
              <a:gd name="connsiteY7" fmla="*/ 153109 h 432794"/>
              <a:gd name="connsiteX8" fmla="*/ 426944 w 432980"/>
              <a:gd name="connsiteY8" fmla="*/ 233144 h 432794"/>
              <a:gd name="connsiteX9" fmla="*/ 426944 w 432980"/>
              <a:gd name="connsiteY9" fmla="*/ 253152 h 432794"/>
              <a:gd name="connsiteX10" fmla="*/ 253826 w 432980"/>
              <a:gd name="connsiteY10" fmla="*/ 426270 h 432794"/>
              <a:gd name="connsiteX11" fmla="*/ 232078 w 432980"/>
              <a:gd name="connsiteY11" fmla="*/ 426270 h 432794"/>
              <a:gd name="connsiteX12" fmla="*/ 96367 w 432980"/>
              <a:gd name="connsiteY12" fmla="*/ 289690 h 432794"/>
              <a:gd name="connsiteX13" fmla="*/ 73314 w 432980"/>
              <a:gd name="connsiteY13" fmla="*/ 289690 h 432794"/>
              <a:gd name="connsiteX14" fmla="*/ 5023 w 432980"/>
              <a:gd name="connsiteY14" fmla="*/ 359720 h 432794"/>
              <a:gd name="connsiteX15" fmla="*/ 239 w 432980"/>
              <a:gd name="connsiteY15" fmla="*/ 357110 h 43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2980" h="432794">
                <a:moveTo>
                  <a:pt x="239" y="357110"/>
                </a:moveTo>
                <a:cubicBezTo>
                  <a:pt x="239" y="350586"/>
                  <a:pt x="239" y="343626"/>
                  <a:pt x="239" y="337102"/>
                </a:cubicBezTo>
                <a:cubicBezTo>
                  <a:pt x="239" y="230969"/>
                  <a:pt x="239" y="124401"/>
                  <a:pt x="239" y="18269"/>
                </a:cubicBezTo>
                <a:cubicBezTo>
                  <a:pt x="239" y="9569"/>
                  <a:pt x="-2806" y="0"/>
                  <a:pt x="12853" y="0"/>
                </a:cubicBezTo>
                <a:cubicBezTo>
                  <a:pt x="127685" y="435"/>
                  <a:pt x="242517" y="435"/>
                  <a:pt x="357784" y="435"/>
                </a:cubicBezTo>
                <a:cubicBezTo>
                  <a:pt x="357784" y="9134"/>
                  <a:pt x="350389" y="12179"/>
                  <a:pt x="346040" y="16529"/>
                </a:cubicBezTo>
                <a:cubicBezTo>
                  <a:pt x="324291" y="39147"/>
                  <a:pt x="302108" y="61766"/>
                  <a:pt x="280359" y="83949"/>
                </a:cubicBezTo>
                <a:cubicBezTo>
                  <a:pt x="299933" y="109612"/>
                  <a:pt x="324726" y="130056"/>
                  <a:pt x="346910" y="153109"/>
                </a:cubicBezTo>
                <a:cubicBezTo>
                  <a:pt x="373008" y="180077"/>
                  <a:pt x="399541" y="207046"/>
                  <a:pt x="426944" y="233144"/>
                </a:cubicBezTo>
                <a:cubicBezTo>
                  <a:pt x="435209" y="240973"/>
                  <a:pt x="434774" y="245323"/>
                  <a:pt x="426944" y="253152"/>
                </a:cubicBezTo>
                <a:cubicBezTo>
                  <a:pt x="369093" y="310568"/>
                  <a:pt x="311242" y="367984"/>
                  <a:pt x="253826" y="426270"/>
                </a:cubicBezTo>
                <a:cubicBezTo>
                  <a:pt x="245127" y="434970"/>
                  <a:pt x="240342" y="434970"/>
                  <a:pt x="232078" y="426270"/>
                </a:cubicBezTo>
                <a:cubicBezTo>
                  <a:pt x="187276" y="380599"/>
                  <a:pt x="141169" y="335362"/>
                  <a:pt x="96367" y="289690"/>
                </a:cubicBezTo>
                <a:cubicBezTo>
                  <a:pt x="87233" y="280556"/>
                  <a:pt x="82448" y="280121"/>
                  <a:pt x="73314" y="289690"/>
                </a:cubicBezTo>
                <a:cubicBezTo>
                  <a:pt x="51130" y="313613"/>
                  <a:pt x="27642" y="336232"/>
                  <a:pt x="5023" y="359720"/>
                </a:cubicBezTo>
                <a:cubicBezTo>
                  <a:pt x="3284" y="358850"/>
                  <a:pt x="1979" y="357980"/>
                  <a:pt x="239" y="357110"/>
                </a:cubicBezTo>
                <a:close/>
              </a:path>
            </a:pathLst>
          </a:custGeom>
          <a:solidFill>
            <a:srgbClr val="000000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4D6619-539A-44A8-B333-5BFF197B757B}"/>
              </a:ext>
            </a:extLst>
          </p:cNvPr>
          <p:cNvSpPr/>
          <p:nvPr/>
        </p:nvSpPr>
        <p:spPr>
          <a:xfrm>
            <a:off x="4409936" y="4131854"/>
            <a:ext cx="1489558" cy="1487120"/>
          </a:xfrm>
          <a:custGeom>
            <a:avLst/>
            <a:gdLst>
              <a:gd name="connsiteX0" fmla="*/ 360155 w 432686"/>
              <a:gd name="connsiteY0" fmla="*/ 428064 h 431979"/>
              <a:gd name="connsiteX1" fmla="*/ 341451 w 432686"/>
              <a:gd name="connsiteY1" fmla="*/ 431544 h 431979"/>
              <a:gd name="connsiteX2" fmla="*/ 17399 w 432686"/>
              <a:gd name="connsiteY2" fmla="*/ 431979 h 431979"/>
              <a:gd name="connsiteX3" fmla="*/ 0 w 432686"/>
              <a:gd name="connsiteY3" fmla="*/ 414145 h 431979"/>
              <a:gd name="connsiteX4" fmla="*/ 435 w 432686"/>
              <a:gd name="connsiteY4" fmla="*/ 86178 h 431979"/>
              <a:gd name="connsiteX5" fmla="*/ 435 w 432686"/>
              <a:gd name="connsiteY5" fmla="*/ 68344 h 431979"/>
              <a:gd name="connsiteX6" fmla="*/ 71335 w 432686"/>
              <a:gd name="connsiteY6" fmla="*/ 140549 h 431979"/>
              <a:gd name="connsiteX7" fmla="*/ 98303 w 432686"/>
              <a:gd name="connsiteY7" fmla="*/ 140984 h 431979"/>
              <a:gd name="connsiteX8" fmla="*/ 230099 w 432686"/>
              <a:gd name="connsiteY8" fmla="*/ 8318 h 431979"/>
              <a:gd name="connsiteX9" fmla="*/ 255762 w 432686"/>
              <a:gd name="connsiteY9" fmla="*/ 7448 h 431979"/>
              <a:gd name="connsiteX10" fmla="*/ 425835 w 432686"/>
              <a:gd name="connsiteY10" fmla="*/ 177957 h 431979"/>
              <a:gd name="connsiteX11" fmla="*/ 425835 w 432686"/>
              <a:gd name="connsiteY11" fmla="*/ 201010 h 431979"/>
              <a:gd name="connsiteX12" fmla="*/ 289255 w 432686"/>
              <a:gd name="connsiteY12" fmla="*/ 336721 h 431979"/>
              <a:gd name="connsiteX13" fmla="*/ 288820 w 432686"/>
              <a:gd name="connsiteY13" fmla="*/ 358469 h 431979"/>
              <a:gd name="connsiteX14" fmla="*/ 360155 w 432686"/>
              <a:gd name="connsiteY14" fmla="*/ 428064 h 43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86" h="431979">
                <a:moveTo>
                  <a:pt x="360155" y="428064"/>
                </a:moveTo>
                <a:cubicBezTo>
                  <a:pt x="352326" y="433284"/>
                  <a:pt x="346671" y="431544"/>
                  <a:pt x="341451" y="431544"/>
                </a:cubicBezTo>
                <a:cubicBezTo>
                  <a:pt x="233579" y="431544"/>
                  <a:pt x="125271" y="431544"/>
                  <a:pt x="17399" y="431979"/>
                </a:cubicBezTo>
                <a:cubicBezTo>
                  <a:pt x="3480" y="431979"/>
                  <a:pt x="0" y="428064"/>
                  <a:pt x="0" y="414145"/>
                </a:cubicBezTo>
                <a:cubicBezTo>
                  <a:pt x="435" y="304968"/>
                  <a:pt x="435" y="195355"/>
                  <a:pt x="435" y="86178"/>
                </a:cubicBezTo>
                <a:cubicBezTo>
                  <a:pt x="435" y="82263"/>
                  <a:pt x="435" y="77913"/>
                  <a:pt x="435" y="68344"/>
                </a:cubicBezTo>
                <a:cubicBezTo>
                  <a:pt x="26968" y="94877"/>
                  <a:pt x="50022" y="117061"/>
                  <a:pt x="71335" y="140549"/>
                </a:cubicBezTo>
                <a:cubicBezTo>
                  <a:pt x="81339" y="151424"/>
                  <a:pt x="87429" y="152728"/>
                  <a:pt x="98303" y="140984"/>
                </a:cubicBezTo>
                <a:cubicBezTo>
                  <a:pt x="141800" y="96182"/>
                  <a:pt x="186167" y="52685"/>
                  <a:pt x="230099" y="8318"/>
                </a:cubicBezTo>
                <a:cubicBezTo>
                  <a:pt x="239668" y="-1251"/>
                  <a:pt x="244888" y="-3861"/>
                  <a:pt x="255762" y="7448"/>
                </a:cubicBezTo>
                <a:cubicBezTo>
                  <a:pt x="311873" y="64864"/>
                  <a:pt x="368854" y="121410"/>
                  <a:pt x="425835" y="177957"/>
                </a:cubicBezTo>
                <a:cubicBezTo>
                  <a:pt x="434970" y="187091"/>
                  <a:pt x="434970" y="191876"/>
                  <a:pt x="425835" y="201010"/>
                </a:cubicBezTo>
                <a:cubicBezTo>
                  <a:pt x="380164" y="245812"/>
                  <a:pt x="334927" y="291919"/>
                  <a:pt x="289255" y="336721"/>
                </a:cubicBezTo>
                <a:cubicBezTo>
                  <a:pt x="280556" y="344985"/>
                  <a:pt x="280121" y="350205"/>
                  <a:pt x="288820" y="358469"/>
                </a:cubicBezTo>
                <a:cubicBezTo>
                  <a:pt x="313178" y="380652"/>
                  <a:pt x="336232" y="404576"/>
                  <a:pt x="360155" y="428064"/>
                </a:cubicBezTo>
                <a:close/>
              </a:path>
            </a:pathLst>
          </a:custGeom>
          <a:solidFill>
            <a:schemeClr val="accent4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D08DB4-9668-4243-A5DE-9AFEF07CAD7A}"/>
              </a:ext>
            </a:extLst>
          </p:cNvPr>
          <p:cNvSpPr/>
          <p:nvPr/>
        </p:nvSpPr>
        <p:spPr>
          <a:xfrm>
            <a:off x="6293126" y="4129978"/>
            <a:ext cx="1488938" cy="1487557"/>
          </a:xfrm>
          <a:custGeom>
            <a:avLst/>
            <a:gdLst>
              <a:gd name="connsiteX0" fmla="*/ 72369 w 432506"/>
              <a:gd name="connsiteY0" fmla="*/ 429480 h 432106"/>
              <a:gd name="connsiteX1" fmla="*/ 143704 w 432506"/>
              <a:gd name="connsiteY1" fmla="*/ 359015 h 432106"/>
              <a:gd name="connsiteX2" fmla="*/ 143269 w 432506"/>
              <a:gd name="connsiteY2" fmla="*/ 335962 h 432106"/>
              <a:gd name="connsiteX3" fmla="*/ 6689 w 432506"/>
              <a:gd name="connsiteY3" fmla="*/ 200251 h 432106"/>
              <a:gd name="connsiteX4" fmla="*/ 6689 w 432506"/>
              <a:gd name="connsiteY4" fmla="*/ 178937 h 432106"/>
              <a:gd name="connsiteX5" fmla="*/ 178067 w 432506"/>
              <a:gd name="connsiteY5" fmla="*/ 7124 h 432106"/>
              <a:gd name="connsiteX6" fmla="*/ 202425 w 432506"/>
              <a:gd name="connsiteY6" fmla="*/ 7994 h 432106"/>
              <a:gd name="connsiteX7" fmla="*/ 335526 w 432506"/>
              <a:gd name="connsiteY7" fmla="*/ 141965 h 432106"/>
              <a:gd name="connsiteX8" fmla="*/ 361189 w 432506"/>
              <a:gd name="connsiteY8" fmla="*/ 141530 h 432106"/>
              <a:gd name="connsiteX9" fmla="*/ 426869 w 432506"/>
              <a:gd name="connsiteY9" fmla="*/ 74110 h 432106"/>
              <a:gd name="connsiteX10" fmla="*/ 432089 w 432506"/>
              <a:gd name="connsiteY10" fmla="*/ 87594 h 432106"/>
              <a:gd name="connsiteX11" fmla="*/ 432089 w 432506"/>
              <a:gd name="connsiteY11" fmla="*/ 415561 h 432106"/>
              <a:gd name="connsiteX12" fmla="*/ 419475 w 432506"/>
              <a:gd name="connsiteY12" fmla="*/ 432090 h 432106"/>
              <a:gd name="connsiteX13" fmla="*/ 78459 w 432506"/>
              <a:gd name="connsiteY13" fmla="*/ 431655 h 432106"/>
              <a:gd name="connsiteX14" fmla="*/ 72369 w 432506"/>
              <a:gd name="connsiteY14" fmla="*/ 429480 h 4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506" h="432106">
                <a:moveTo>
                  <a:pt x="72369" y="429480"/>
                </a:moveTo>
                <a:cubicBezTo>
                  <a:pt x="97162" y="404687"/>
                  <a:pt x="119781" y="381634"/>
                  <a:pt x="143704" y="359015"/>
                </a:cubicBezTo>
                <a:cubicBezTo>
                  <a:pt x="153708" y="349881"/>
                  <a:pt x="152404" y="344661"/>
                  <a:pt x="143269" y="335962"/>
                </a:cubicBezTo>
                <a:cubicBezTo>
                  <a:pt x="97597" y="291160"/>
                  <a:pt x="52361" y="245053"/>
                  <a:pt x="6689" y="200251"/>
                </a:cubicBezTo>
                <a:cubicBezTo>
                  <a:pt x="-2011" y="191986"/>
                  <a:pt x="-2446" y="187202"/>
                  <a:pt x="6689" y="178937"/>
                </a:cubicBezTo>
                <a:cubicBezTo>
                  <a:pt x="64105" y="121956"/>
                  <a:pt x="121521" y="64975"/>
                  <a:pt x="178067" y="7124"/>
                </a:cubicBezTo>
                <a:cubicBezTo>
                  <a:pt x="188506" y="-3750"/>
                  <a:pt x="193726" y="-1140"/>
                  <a:pt x="202425" y="7994"/>
                </a:cubicBezTo>
                <a:cubicBezTo>
                  <a:pt x="246357" y="52796"/>
                  <a:pt x="291594" y="96728"/>
                  <a:pt x="335526" y="141965"/>
                </a:cubicBezTo>
                <a:cubicBezTo>
                  <a:pt x="345965" y="152839"/>
                  <a:pt x="351620" y="151534"/>
                  <a:pt x="361189" y="141530"/>
                </a:cubicBezTo>
                <a:cubicBezTo>
                  <a:pt x="382503" y="118477"/>
                  <a:pt x="405121" y="96293"/>
                  <a:pt x="426869" y="74110"/>
                </a:cubicBezTo>
                <a:cubicBezTo>
                  <a:pt x="434699" y="77155"/>
                  <a:pt x="432089" y="83244"/>
                  <a:pt x="432089" y="87594"/>
                </a:cubicBezTo>
                <a:cubicBezTo>
                  <a:pt x="432089" y="196771"/>
                  <a:pt x="432089" y="306384"/>
                  <a:pt x="432089" y="415561"/>
                </a:cubicBezTo>
                <a:cubicBezTo>
                  <a:pt x="432089" y="424261"/>
                  <a:pt x="433394" y="432525"/>
                  <a:pt x="419475" y="432090"/>
                </a:cubicBezTo>
                <a:cubicBezTo>
                  <a:pt x="305948" y="431655"/>
                  <a:pt x="191986" y="431655"/>
                  <a:pt x="78459" y="431655"/>
                </a:cubicBezTo>
                <a:cubicBezTo>
                  <a:pt x="78024" y="432090"/>
                  <a:pt x="77154" y="431220"/>
                  <a:pt x="72369" y="429480"/>
                </a:cubicBezTo>
                <a:close/>
              </a:path>
            </a:pathLst>
          </a:custGeom>
          <a:solidFill>
            <a:schemeClr val="accent3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FD47394-80D4-4020-8576-026F902FD31C}"/>
              </a:ext>
            </a:extLst>
          </p:cNvPr>
          <p:cNvSpPr/>
          <p:nvPr/>
        </p:nvSpPr>
        <p:spPr>
          <a:xfrm>
            <a:off x="6290883" y="2246796"/>
            <a:ext cx="1489477" cy="1492922"/>
          </a:xfrm>
          <a:custGeom>
            <a:avLst/>
            <a:gdLst>
              <a:gd name="connsiteX0" fmla="*/ 70412 w 432663"/>
              <a:gd name="connsiteY0" fmla="*/ 435 h 433664"/>
              <a:gd name="connsiteX1" fmla="*/ 420998 w 432663"/>
              <a:gd name="connsiteY1" fmla="*/ 0 h 433664"/>
              <a:gd name="connsiteX2" fmla="*/ 432307 w 432663"/>
              <a:gd name="connsiteY2" fmla="*/ 17399 h 433664"/>
              <a:gd name="connsiteX3" fmla="*/ 432307 w 432663"/>
              <a:gd name="connsiteY3" fmla="*/ 312308 h 433664"/>
              <a:gd name="connsiteX4" fmla="*/ 432307 w 432663"/>
              <a:gd name="connsiteY4" fmla="*/ 362330 h 433664"/>
              <a:gd name="connsiteX5" fmla="*/ 383155 w 432663"/>
              <a:gd name="connsiteY5" fmla="*/ 313613 h 433664"/>
              <a:gd name="connsiteX6" fmla="*/ 348358 w 432663"/>
              <a:gd name="connsiteY6" fmla="*/ 283165 h 433664"/>
              <a:gd name="connsiteX7" fmla="*/ 313560 w 432663"/>
              <a:gd name="connsiteY7" fmla="*/ 314048 h 433664"/>
              <a:gd name="connsiteX8" fmla="*/ 200903 w 432663"/>
              <a:gd name="connsiteY8" fmla="*/ 427140 h 433664"/>
              <a:gd name="connsiteX9" fmla="*/ 179154 w 432663"/>
              <a:gd name="connsiteY9" fmla="*/ 427140 h 433664"/>
              <a:gd name="connsiteX10" fmla="*/ 6036 w 432663"/>
              <a:gd name="connsiteY10" fmla="*/ 254022 h 433664"/>
              <a:gd name="connsiteX11" fmla="*/ 6036 w 432663"/>
              <a:gd name="connsiteY11" fmla="*/ 234014 h 433664"/>
              <a:gd name="connsiteX12" fmla="*/ 141312 w 432663"/>
              <a:gd name="connsiteY12" fmla="*/ 99608 h 433664"/>
              <a:gd name="connsiteX13" fmla="*/ 141747 w 432663"/>
              <a:gd name="connsiteY13" fmla="*/ 72640 h 433664"/>
              <a:gd name="connsiteX14" fmla="*/ 70412 w 432663"/>
              <a:gd name="connsiteY14" fmla="*/ 435 h 43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63" h="433664">
                <a:moveTo>
                  <a:pt x="70412" y="435"/>
                </a:moveTo>
                <a:cubicBezTo>
                  <a:pt x="191334" y="435"/>
                  <a:pt x="306165" y="435"/>
                  <a:pt x="420998" y="0"/>
                </a:cubicBezTo>
                <a:cubicBezTo>
                  <a:pt x="435787" y="0"/>
                  <a:pt x="432307" y="9569"/>
                  <a:pt x="432307" y="17399"/>
                </a:cubicBezTo>
                <a:cubicBezTo>
                  <a:pt x="432307" y="115702"/>
                  <a:pt x="432307" y="214005"/>
                  <a:pt x="432307" y="312308"/>
                </a:cubicBezTo>
                <a:cubicBezTo>
                  <a:pt x="432307" y="327097"/>
                  <a:pt x="432307" y="341886"/>
                  <a:pt x="432307" y="362330"/>
                </a:cubicBezTo>
                <a:cubicBezTo>
                  <a:pt x="414038" y="344061"/>
                  <a:pt x="398814" y="328402"/>
                  <a:pt x="383155" y="313613"/>
                </a:cubicBezTo>
                <a:cubicBezTo>
                  <a:pt x="371846" y="302304"/>
                  <a:pt x="360102" y="283165"/>
                  <a:pt x="348358" y="283165"/>
                </a:cubicBezTo>
                <a:cubicBezTo>
                  <a:pt x="336613" y="283165"/>
                  <a:pt x="324869" y="302739"/>
                  <a:pt x="313560" y="314048"/>
                </a:cubicBezTo>
                <a:cubicBezTo>
                  <a:pt x="275718" y="351456"/>
                  <a:pt x="238310" y="388863"/>
                  <a:pt x="200903" y="427140"/>
                </a:cubicBezTo>
                <a:cubicBezTo>
                  <a:pt x="192204" y="435840"/>
                  <a:pt x="187419" y="435840"/>
                  <a:pt x="179154" y="427140"/>
                </a:cubicBezTo>
                <a:cubicBezTo>
                  <a:pt x="121738" y="369289"/>
                  <a:pt x="64322" y="311438"/>
                  <a:pt x="6036" y="254022"/>
                </a:cubicBezTo>
                <a:cubicBezTo>
                  <a:pt x="-1793" y="246193"/>
                  <a:pt x="-2228" y="241843"/>
                  <a:pt x="6036" y="234014"/>
                </a:cubicBezTo>
                <a:cubicBezTo>
                  <a:pt x="51273" y="189647"/>
                  <a:pt x="96075" y="143975"/>
                  <a:pt x="141312" y="99608"/>
                </a:cubicBezTo>
                <a:cubicBezTo>
                  <a:pt x="151751" y="89169"/>
                  <a:pt x="153926" y="83514"/>
                  <a:pt x="141747" y="72640"/>
                </a:cubicBezTo>
                <a:cubicBezTo>
                  <a:pt x="119128" y="50022"/>
                  <a:pt x="96945" y="26533"/>
                  <a:pt x="70412" y="435"/>
                </a:cubicBezTo>
                <a:close/>
              </a:path>
            </a:pathLst>
          </a:custGeom>
          <a:solidFill>
            <a:schemeClr val="accent2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65476-1FF5-466C-B5B2-8DCE6C6FB7DE}"/>
              </a:ext>
            </a:extLst>
          </p:cNvPr>
          <p:cNvSpPr txBox="1"/>
          <p:nvPr/>
        </p:nvSpPr>
        <p:spPr>
          <a:xfrm>
            <a:off x="8695962" y="4414746"/>
            <a:ext cx="320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 Classifier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09B4E-5F08-4FCA-B11A-2BCD8E96A233}"/>
              </a:ext>
            </a:extLst>
          </p:cNvPr>
          <p:cNvSpPr txBox="1"/>
          <p:nvPr/>
        </p:nvSpPr>
        <p:spPr>
          <a:xfrm>
            <a:off x="8430740" y="1859176"/>
            <a:ext cx="320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Regression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86F803-E3E2-498C-96F9-C69DCCC33962}"/>
              </a:ext>
            </a:extLst>
          </p:cNvPr>
          <p:cNvSpPr txBox="1"/>
          <p:nvPr/>
        </p:nvSpPr>
        <p:spPr>
          <a:xfrm>
            <a:off x="746928" y="4365553"/>
            <a:ext cx="320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XG Boost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B73A9-2E27-43D2-BD74-3E4266FD77EC}"/>
              </a:ext>
            </a:extLst>
          </p:cNvPr>
          <p:cNvSpPr txBox="1"/>
          <p:nvPr/>
        </p:nvSpPr>
        <p:spPr>
          <a:xfrm>
            <a:off x="746928" y="1859176"/>
            <a:ext cx="320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 Trees Classifier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6C52E-38B3-4025-BA42-384F16C8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8" y="2246796"/>
            <a:ext cx="4220843" cy="1471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A38E2-7264-4EFD-AD6C-43AA03CB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4" y="4722523"/>
            <a:ext cx="4341578" cy="14715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11F467-F600-42FC-A575-D280FAC81FBE}"/>
              </a:ext>
            </a:extLst>
          </p:cNvPr>
          <p:cNvSpPr/>
          <p:nvPr/>
        </p:nvSpPr>
        <p:spPr>
          <a:xfrm>
            <a:off x="2144339" y="4673330"/>
            <a:ext cx="687638" cy="988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D646FF-FEF6-4E40-9B17-31EC8B9D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354" y="2234867"/>
            <a:ext cx="4086228" cy="1362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98E16-E446-4ECB-9A79-0FFD21E66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319" y="4830875"/>
            <a:ext cx="411209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Model &amp; Confusion Matrix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7BC30D-4401-4EFA-A61B-F1BB68EEB4C5}"/>
              </a:ext>
            </a:extLst>
          </p:cNvPr>
          <p:cNvSpPr/>
          <p:nvPr/>
        </p:nvSpPr>
        <p:spPr>
          <a:xfrm>
            <a:off x="4412112" y="2287739"/>
            <a:ext cx="1490570" cy="1489927"/>
          </a:xfrm>
          <a:custGeom>
            <a:avLst/>
            <a:gdLst>
              <a:gd name="connsiteX0" fmla="*/ 239 w 432980"/>
              <a:gd name="connsiteY0" fmla="*/ 357110 h 432794"/>
              <a:gd name="connsiteX1" fmla="*/ 239 w 432980"/>
              <a:gd name="connsiteY1" fmla="*/ 337102 h 432794"/>
              <a:gd name="connsiteX2" fmla="*/ 239 w 432980"/>
              <a:gd name="connsiteY2" fmla="*/ 18269 h 432794"/>
              <a:gd name="connsiteX3" fmla="*/ 12853 w 432980"/>
              <a:gd name="connsiteY3" fmla="*/ 0 h 432794"/>
              <a:gd name="connsiteX4" fmla="*/ 357784 w 432980"/>
              <a:gd name="connsiteY4" fmla="*/ 435 h 432794"/>
              <a:gd name="connsiteX5" fmla="*/ 346040 w 432980"/>
              <a:gd name="connsiteY5" fmla="*/ 16529 h 432794"/>
              <a:gd name="connsiteX6" fmla="*/ 280359 w 432980"/>
              <a:gd name="connsiteY6" fmla="*/ 83949 h 432794"/>
              <a:gd name="connsiteX7" fmla="*/ 346910 w 432980"/>
              <a:gd name="connsiteY7" fmla="*/ 153109 h 432794"/>
              <a:gd name="connsiteX8" fmla="*/ 426944 w 432980"/>
              <a:gd name="connsiteY8" fmla="*/ 233144 h 432794"/>
              <a:gd name="connsiteX9" fmla="*/ 426944 w 432980"/>
              <a:gd name="connsiteY9" fmla="*/ 253152 h 432794"/>
              <a:gd name="connsiteX10" fmla="*/ 253826 w 432980"/>
              <a:gd name="connsiteY10" fmla="*/ 426270 h 432794"/>
              <a:gd name="connsiteX11" fmla="*/ 232078 w 432980"/>
              <a:gd name="connsiteY11" fmla="*/ 426270 h 432794"/>
              <a:gd name="connsiteX12" fmla="*/ 96367 w 432980"/>
              <a:gd name="connsiteY12" fmla="*/ 289690 h 432794"/>
              <a:gd name="connsiteX13" fmla="*/ 73314 w 432980"/>
              <a:gd name="connsiteY13" fmla="*/ 289690 h 432794"/>
              <a:gd name="connsiteX14" fmla="*/ 5023 w 432980"/>
              <a:gd name="connsiteY14" fmla="*/ 359720 h 432794"/>
              <a:gd name="connsiteX15" fmla="*/ 239 w 432980"/>
              <a:gd name="connsiteY15" fmla="*/ 357110 h 43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2980" h="432794">
                <a:moveTo>
                  <a:pt x="239" y="357110"/>
                </a:moveTo>
                <a:cubicBezTo>
                  <a:pt x="239" y="350586"/>
                  <a:pt x="239" y="343626"/>
                  <a:pt x="239" y="337102"/>
                </a:cubicBezTo>
                <a:cubicBezTo>
                  <a:pt x="239" y="230969"/>
                  <a:pt x="239" y="124401"/>
                  <a:pt x="239" y="18269"/>
                </a:cubicBezTo>
                <a:cubicBezTo>
                  <a:pt x="239" y="9569"/>
                  <a:pt x="-2806" y="0"/>
                  <a:pt x="12853" y="0"/>
                </a:cubicBezTo>
                <a:cubicBezTo>
                  <a:pt x="127685" y="435"/>
                  <a:pt x="242517" y="435"/>
                  <a:pt x="357784" y="435"/>
                </a:cubicBezTo>
                <a:cubicBezTo>
                  <a:pt x="357784" y="9134"/>
                  <a:pt x="350389" y="12179"/>
                  <a:pt x="346040" y="16529"/>
                </a:cubicBezTo>
                <a:cubicBezTo>
                  <a:pt x="324291" y="39147"/>
                  <a:pt x="302108" y="61766"/>
                  <a:pt x="280359" y="83949"/>
                </a:cubicBezTo>
                <a:cubicBezTo>
                  <a:pt x="299933" y="109612"/>
                  <a:pt x="324726" y="130056"/>
                  <a:pt x="346910" y="153109"/>
                </a:cubicBezTo>
                <a:cubicBezTo>
                  <a:pt x="373008" y="180077"/>
                  <a:pt x="399541" y="207046"/>
                  <a:pt x="426944" y="233144"/>
                </a:cubicBezTo>
                <a:cubicBezTo>
                  <a:pt x="435209" y="240973"/>
                  <a:pt x="434774" y="245323"/>
                  <a:pt x="426944" y="253152"/>
                </a:cubicBezTo>
                <a:cubicBezTo>
                  <a:pt x="369093" y="310568"/>
                  <a:pt x="311242" y="367984"/>
                  <a:pt x="253826" y="426270"/>
                </a:cubicBezTo>
                <a:cubicBezTo>
                  <a:pt x="245127" y="434970"/>
                  <a:pt x="240342" y="434970"/>
                  <a:pt x="232078" y="426270"/>
                </a:cubicBezTo>
                <a:cubicBezTo>
                  <a:pt x="187276" y="380599"/>
                  <a:pt x="141169" y="335362"/>
                  <a:pt x="96367" y="289690"/>
                </a:cubicBezTo>
                <a:cubicBezTo>
                  <a:pt x="87233" y="280556"/>
                  <a:pt x="82448" y="280121"/>
                  <a:pt x="73314" y="289690"/>
                </a:cubicBezTo>
                <a:cubicBezTo>
                  <a:pt x="51130" y="313613"/>
                  <a:pt x="27642" y="336232"/>
                  <a:pt x="5023" y="359720"/>
                </a:cubicBezTo>
                <a:cubicBezTo>
                  <a:pt x="3284" y="358850"/>
                  <a:pt x="1979" y="357980"/>
                  <a:pt x="239" y="357110"/>
                </a:cubicBezTo>
                <a:close/>
              </a:path>
            </a:pathLst>
          </a:custGeom>
          <a:solidFill>
            <a:srgbClr val="000000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4D6619-539A-44A8-B333-5BFF197B757B}"/>
              </a:ext>
            </a:extLst>
          </p:cNvPr>
          <p:cNvSpPr/>
          <p:nvPr/>
        </p:nvSpPr>
        <p:spPr>
          <a:xfrm>
            <a:off x="4409936" y="4131854"/>
            <a:ext cx="1489558" cy="1487120"/>
          </a:xfrm>
          <a:custGeom>
            <a:avLst/>
            <a:gdLst>
              <a:gd name="connsiteX0" fmla="*/ 360155 w 432686"/>
              <a:gd name="connsiteY0" fmla="*/ 428064 h 431979"/>
              <a:gd name="connsiteX1" fmla="*/ 341451 w 432686"/>
              <a:gd name="connsiteY1" fmla="*/ 431544 h 431979"/>
              <a:gd name="connsiteX2" fmla="*/ 17399 w 432686"/>
              <a:gd name="connsiteY2" fmla="*/ 431979 h 431979"/>
              <a:gd name="connsiteX3" fmla="*/ 0 w 432686"/>
              <a:gd name="connsiteY3" fmla="*/ 414145 h 431979"/>
              <a:gd name="connsiteX4" fmla="*/ 435 w 432686"/>
              <a:gd name="connsiteY4" fmla="*/ 86178 h 431979"/>
              <a:gd name="connsiteX5" fmla="*/ 435 w 432686"/>
              <a:gd name="connsiteY5" fmla="*/ 68344 h 431979"/>
              <a:gd name="connsiteX6" fmla="*/ 71335 w 432686"/>
              <a:gd name="connsiteY6" fmla="*/ 140549 h 431979"/>
              <a:gd name="connsiteX7" fmla="*/ 98303 w 432686"/>
              <a:gd name="connsiteY7" fmla="*/ 140984 h 431979"/>
              <a:gd name="connsiteX8" fmla="*/ 230099 w 432686"/>
              <a:gd name="connsiteY8" fmla="*/ 8318 h 431979"/>
              <a:gd name="connsiteX9" fmla="*/ 255762 w 432686"/>
              <a:gd name="connsiteY9" fmla="*/ 7448 h 431979"/>
              <a:gd name="connsiteX10" fmla="*/ 425835 w 432686"/>
              <a:gd name="connsiteY10" fmla="*/ 177957 h 431979"/>
              <a:gd name="connsiteX11" fmla="*/ 425835 w 432686"/>
              <a:gd name="connsiteY11" fmla="*/ 201010 h 431979"/>
              <a:gd name="connsiteX12" fmla="*/ 289255 w 432686"/>
              <a:gd name="connsiteY12" fmla="*/ 336721 h 431979"/>
              <a:gd name="connsiteX13" fmla="*/ 288820 w 432686"/>
              <a:gd name="connsiteY13" fmla="*/ 358469 h 431979"/>
              <a:gd name="connsiteX14" fmla="*/ 360155 w 432686"/>
              <a:gd name="connsiteY14" fmla="*/ 428064 h 43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86" h="431979">
                <a:moveTo>
                  <a:pt x="360155" y="428064"/>
                </a:moveTo>
                <a:cubicBezTo>
                  <a:pt x="352326" y="433284"/>
                  <a:pt x="346671" y="431544"/>
                  <a:pt x="341451" y="431544"/>
                </a:cubicBezTo>
                <a:cubicBezTo>
                  <a:pt x="233579" y="431544"/>
                  <a:pt x="125271" y="431544"/>
                  <a:pt x="17399" y="431979"/>
                </a:cubicBezTo>
                <a:cubicBezTo>
                  <a:pt x="3480" y="431979"/>
                  <a:pt x="0" y="428064"/>
                  <a:pt x="0" y="414145"/>
                </a:cubicBezTo>
                <a:cubicBezTo>
                  <a:pt x="435" y="304968"/>
                  <a:pt x="435" y="195355"/>
                  <a:pt x="435" y="86178"/>
                </a:cubicBezTo>
                <a:cubicBezTo>
                  <a:pt x="435" y="82263"/>
                  <a:pt x="435" y="77913"/>
                  <a:pt x="435" y="68344"/>
                </a:cubicBezTo>
                <a:cubicBezTo>
                  <a:pt x="26968" y="94877"/>
                  <a:pt x="50022" y="117061"/>
                  <a:pt x="71335" y="140549"/>
                </a:cubicBezTo>
                <a:cubicBezTo>
                  <a:pt x="81339" y="151424"/>
                  <a:pt x="87429" y="152728"/>
                  <a:pt x="98303" y="140984"/>
                </a:cubicBezTo>
                <a:cubicBezTo>
                  <a:pt x="141800" y="96182"/>
                  <a:pt x="186167" y="52685"/>
                  <a:pt x="230099" y="8318"/>
                </a:cubicBezTo>
                <a:cubicBezTo>
                  <a:pt x="239668" y="-1251"/>
                  <a:pt x="244888" y="-3861"/>
                  <a:pt x="255762" y="7448"/>
                </a:cubicBezTo>
                <a:cubicBezTo>
                  <a:pt x="311873" y="64864"/>
                  <a:pt x="368854" y="121410"/>
                  <a:pt x="425835" y="177957"/>
                </a:cubicBezTo>
                <a:cubicBezTo>
                  <a:pt x="434970" y="187091"/>
                  <a:pt x="434970" y="191876"/>
                  <a:pt x="425835" y="201010"/>
                </a:cubicBezTo>
                <a:cubicBezTo>
                  <a:pt x="380164" y="245812"/>
                  <a:pt x="334927" y="291919"/>
                  <a:pt x="289255" y="336721"/>
                </a:cubicBezTo>
                <a:cubicBezTo>
                  <a:pt x="280556" y="344985"/>
                  <a:pt x="280121" y="350205"/>
                  <a:pt x="288820" y="358469"/>
                </a:cubicBezTo>
                <a:cubicBezTo>
                  <a:pt x="313178" y="380652"/>
                  <a:pt x="336232" y="404576"/>
                  <a:pt x="360155" y="428064"/>
                </a:cubicBezTo>
                <a:close/>
              </a:path>
            </a:pathLst>
          </a:custGeom>
          <a:solidFill>
            <a:schemeClr val="accent4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D08DB4-9668-4243-A5DE-9AFEF07CAD7A}"/>
              </a:ext>
            </a:extLst>
          </p:cNvPr>
          <p:cNvSpPr/>
          <p:nvPr/>
        </p:nvSpPr>
        <p:spPr>
          <a:xfrm>
            <a:off x="6293126" y="4129978"/>
            <a:ext cx="1488938" cy="1487557"/>
          </a:xfrm>
          <a:custGeom>
            <a:avLst/>
            <a:gdLst>
              <a:gd name="connsiteX0" fmla="*/ 72369 w 432506"/>
              <a:gd name="connsiteY0" fmla="*/ 429480 h 432106"/>
              <a:gd name="connsiteX1" fmla="*/ 143704 w 432506"/>
              <a:gd name="connsiteY1" fmla="*/ 359015 h 432106"/>
              <a:gd name="connsiteX2" fmla="*/ 143269 w 432506"/>
              <a:gd name="connsiteY2" fmla="*/ 335962 h 432106"/>
              <a:gd name="connsiteX3" fmla="*/ 6689 w 432506"/>
              <a:gd name="connsiteY3" fmla="*/ 200251 h 432106"/>
              <a:gd name="connsiteX4" fmla="*/ 6689 w 432506"/>
              <a:gd name="connsiteY4" fmla="*/ 178937 h 432106"/>
              <a:gd name="connsiteX5" fmla="*/ 178067 w 432506"/>
              <a:gd name="connsiteY5" fmla="*/ 7124 h 432106"/>
              <a:gd name="connsiteX6" fmla="*/ 202425 w 432506"/>
              <a:gd name="connsiteY6" fmla="*/ 7994 h 432106"/>
              <a:gd name="connsiteX7" fmla="*/ 335526 w 432506"/>
              <a:gd name="connsiteY7" fmla="*/ 141965 h 432106"/>
              <a:gd name="connsiteX8" fmla="*/ 361189 w 432506"/>
              <a:gd name="connsiteY8" fmla="*/ 141530 h 432106"/>
              <a:gd name="connsiteX9" fmla="*/ 426869 w 432506"/>
              <a:gd name="connsiteY9" fmla="*/ 74110 h 432106"/>
              <a:gd name="connsiteX10" fmla="*/ 432089 w 432506"/>
              <a:gd name="connsiteY10" fmla="*/ 87594 h 432106"/>
              <a:gd name="connsiteX11" fmla="*/ 432089 w 432506"/>
              <a:gd name="connsiteY11" fmla="*/ 415561 h 432106"/>
              <a:gd name="connsiteX12" fmla="*/ 419475 w 432506"/>
              <a:gd name="connsiteY12" fmla="*/ 432090 h 432106"/>
              <a:gd name="connsiteX13" fmla="*/ 78459 w 432506"/>
              <a:gd name="connsiteY13" fmla="*/ 431655 h 432106"/>
              <a:gd name="connsiteX14" fmla="*/ 72369 w 432506"/>
              <a:gd name="connsiteY14" fmla="*/ 429480 h 4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506" h="432106">
                <a:moveTo>
                  <a:pt x="72369" y="429480"/>
                </a:moveTo>
                <a:cubicBezTo>
                  <a:pt x="97162" y="404687"/>
                  <a:pt x="119781" y="381634"/>
                  <a:pt x="143704" y="359015"/>
                </a:cubicBezTo>
                <a:cubicBezTo>
                  <a:pt x="153708" y="349881"/>
                  <a:pt x="152404" y="344661"/>
                  <a:pt x="143269" y="335962"/>
                </a:cubicBezTo>
                <a:cubicBezTo>
                  <a:pt x="97597" y="291160"/>
                  <a:pt x="52361" y="245053"/>
                  <a:pt x="6689" y="200251"/>
                </a:cubicBezTo>
                <a:cubicBezTo>
                  <a:pt x="-2011" y="191986"/>
                  <a:pt x="-2446" y="187202"/>
                  <a:pt x="6689" y="178937"/>
                </a:cubicBezTo>
                <a:cubicBezTo>
                  <a:pt x="64105" y="121956"/>
                  <a:pt x="121521" y="64975"/>
                  <a:pt x="178067" y="7124"/>
                </a:cubicBezTo>
                <a:cubicBezTo>
                  <a:pt x="188506" y="-3750"/>
                  <a:pt x="193726" y="-1140"/>
                  <a:pt x="202425" y="7994"/>
                </a:cubicBezTo>
                <a:cubicBezTo>
                  <a:pt x="246357" y="52796"/>
                  <a:pt x="291594" y="96728"/>
                  <a:pt x="335526" y="141965"/>
                </a:cubicBezTo>
                <a:cubicBezTo>
                  <a:pt x="345965" y="152839"/>
                  <a:pt x="351620" y="151534"/>
                  <a:pt x="361189" y="141530"/>
                </a:cubicBezTo>
                <a:cubicBezTo>
                  <a:pt x="382503" y="118477"/>
                  <a:pt x="405121" y="96293"/>
                  <a:pt x="426869" y="74110"/>
                </a:cubicBezTo>
                <a:cubicBezTo>
                  <a:pt x="434699" y="77155"/>
                  <a:pt x="432089" y="83244"/>
                  <a:pt x="432089" y="87594"/>
                </a:cubicBezTo>
                <a:cubicBezTo>
                  <a:pt x="432089" y="196771"/>
                  <a:pt x="432089" y="306384"/>
                  <a:pt x="432089" y="415561"/>
                </a:cubicBezTo>
                <a:cubicBezTo>
                  <a:pt x="432089" y="424261"/>
                  <a:pt x="433394" y="432525"/>
                  <a:pt x="419475" y="432090"/>
                </a:cubicBezTo>
                <a:cubicBezTo>
                  <a:pt x="305948" y="431655"/>
                  <a:pt x="191986" y="431655"/>
                  <a:pt x="78459" y="431655"/>
                </a:cubicBezTo>
                <a:cubicBezTo>
                  <a:pt x="78024" y="432090"/>
                  <a:pt x="77154" y="431220"/>
                  <a:pt x="72369" y="429480"/>
                </a:cubicBezTo>
                <a:close/>
              </a:path>
            </a:pathLst>
          </a:custGeom>
          <a:solidFill>
            <a:schemeClr val="accent3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FD47394-80D4-4020-8576-026F902FD31C}"/>
              </a:ext>
            </a:extLst>
          </p:cNvPr>
          <p:cNvSpPr/>
          <p:nvPr/>
        </p:nvSpPr>
        <p:spPr>
          <a:xfrm>
            <a:off x="6290883" y="2246796"/>
            <a:ext cx="1489477" cy="1492922"/>
          </a:xfrm>
          <a:custGeom>
            <a:avLst/>
            <a:gdLst>
              <a:gd name="connsiteX0" fmla="*/ 70412 w 432663"/>
              <a:gd name="connsiteY0" fmla="*/ 435 h 433664"/>
              <a:gd name="connsiteX1" fmla="*/ 420998 w 432663"/>
              <a:gd name="connsiteY1" fmla="*/ 0 h 433664"/>
              <a:gd name="connsiteX2" fmla="*/ 432307 w 432663"/>
              <a:gd name="connsiteY2" fmla="*/ 17399 h 433664"/>
              <a:gd name="connsiteX3" fmla="*/ 432307 w 432663"/>
              <a:gd name="connsiteY3" fmla="*/ 312308 h 433664"/>
              <a:gd name="connsiteX4" fmla="*/ 432307 w 432663"/>
              <a:gd name="connsiteY4" fmla="*/ 362330 h 433664"/>
              <a:gd name="connsiteX5" fmla="*/ 383155 w 432663"/>
              <a:gd name="connsiteY5" fmla="*/ 313613 h 433664"/>
              <a:gd name="connsiteX6" fmla="*/ 348358 w 432663"/>
              <a:gd name="connsiteY6" fmla="*/ 283165 h 433664"/>
              <a:gd name="connsiteX7" fmla="*/ 313560 w 432663"/>
              <a:gd name="connsiteY7" fmla="*/ 314048 h 433664"/>
              <a:gd name="connsiteX8" fmla="*/ 200903 w 432663"/>
              <a:gd name="connsiteY8" fmla="*/ 427140 h 433664"/>
              <a:gd name="connsiteX9" fmla="*/ 179154 w 432663"/>
              <a:gd name="connsiteY9" fmla="*/ 427140 h 433664"/>
              <a:gd name="connsiteX10" fmla="*/ 6036 w 432663"/>
              <a:gd name="connsiteY10" fmla="*/ 254022 h 433664"/>
              <a:gd name="connsiteX11" fmla="*/ 6036 w 432663"/>
              <a:gd name="connsiteY11" fmla="*/ 234014 h 433664"/>
              <a:gd name="connsiteX12" fmla="*/ 141312 w 432663"/>
              <a:gd name="connsiteY12" fmla="*/ 99608 h 433664"/>
              <a:gd name="connsiteX13" fmla="*/ 141747 w 432663"/>
              <a:gd name="connsiteY13" fmla="*/ 72640 h 433664"/>
              <a:gd name="connsiteX14" fmla="*/ 70412 w 432663"/>
              <a:gd name="connsiteY14" fmla="*/ 435 h 43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63" h="433664">
                <a:moveTo>
                  <a:pt x="70412" y="435"/>
                </a:moveTo>
                <a:cubicBezTo>
                  <a:pt x="191334" y="435"/>
                  <a:pt x="306165" y="435"/>
                  <a:pt x="420998" y="0"/>
                </a:cubicBezTo>
                <a:cubicBezTo>
                  <a:pt x="435787" y="0"/>
                  <a:pt x="432307" y="9569"/>
                  <a:pt x="432307" y="17399"/>
                </a:cubicBezTo>
                <a:cubicBezTo>
                  <a:pt x="432307" y="115702"/>
                  <a:pt x="432307" y="214005"/>
                  <a:pt x="432307" y="312308"/>
                </a:cubicBezTo>
                <a:cubicBezTo>
                  <a:pt x="432307" y="327097"/>
                  <a:pt x="432307" y="341886"/>
                  <a:pt x="432307" y="362330"/>
                </a:cubicBezTo>
                <a:cubicBezTo>
                  <a:pt x="414038" y="344061"/>
                  <a:pt x="398814" y="328402"/>
                  <a:pt x="383155" y="313613"/>
                </a:cubicBezTo>
                <a:cubicBezTo>
                  <a:pt x="371846" y="302304"/>
                  <a:pt x="360102" y="283165"/>
                  <a:pt x="348358" y="283165"/>
                </a:cubicBezTo>
                <a:cubicBezTo>
                  <a:pt x="336613" y="283165"/>
                  <a:pt x="324869" y="302739"/>
                  <a:pt x="313560" y="314048"/>
                </a:cubicBezTo>
                <a:cubicBezTo>
                  <a:pt x="275718" y="351456"/>
                  <a:pt x="238310" y="388863"/>
                  <a:pt x="200903" y="427140"/>
                </a:cubicBezTo>
                <a:cubicBezTo>
                  <a:pt x="192204" y="435840"/>
                  <a:pt x="187419" y="435840"/>
                  <a:pt x="179154" y="427140"/>
                </a:cubicBezTo>
                <a:cubicBezTo>
                  <a:pt x="121738" y="369289"/>
                  <a:pt x="64322" y="311438"/>
                  <a:pt x="6036" y="254022"/>
                </a:cubicBezTo>
                <a:cubicBezTo>
                  <a:pt x="-1793" y="246193"/>
                  <a:pt x="-2228" y="241843"/>
                  <a:pt x="6036" y="234014"/>
                </a:cubicBezTo>
                <a:cubicBezTo>
                  <a:pt x="51273" y="189647"/>
                  <a:pt x="96075" y="143975"/>
                  <a:pt x="141312" y="99608"/>
                </a:cubicBezTo>
                <a:cubicBezTo>
                  <a:pt x="151751" y="89169"/>
                  <a:pt x="153926" y="83514"/>
                  <a:pt x="141747" y="72640"/>
                </a:cubicBezTo>
                <a:cubicBezTo>
                  <a:pt x="119128" y="50022"/>
                  <a:pt x="96945" y="26533"/>
                  <a:pt x="70412" y="435"/>
                </a:cubicBezTo>
                <a:close/>
              </a:path>
            </a:pathLst>
          </a:custGeom>
          <a:solidFill>
            <a:schemeClr val="accent2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65476-1FF5-466C-B5B2-8DCE6C6FB7DE}"/>
              </a:ext>
            </a:extLst>
          </p:cNvPr>
          <p:cNvSpPr txBox="1"/>
          <p:nvPr/>
        </p:nvSpPr>
        <p:spPr>
          <a:xfrm>
            <a:off x="8244309" y="4293478"/>
            <a:ext cx="320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 Classifier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09B4E-5F08-4FCA-B11A-2BCD8E96A233}"/>
              </a:ext>
            </a:extLst>
          </p:cNvPr>
          <p:cNvSpPr txBox="1"/>
          <p:nvPr/>
        </p:nvSpPr>
        <p:spPr>
          <a:xfrm>
            <a:off x="8177962" y="1701515"/>
            <a:ext cx="320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Regression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86F803-E3E2-498C-96F9-C69DCCC33962}"/>
              </a:ext>
            </a:extLst>
          </p:cNvPr>
          <p:cNvSpPr txBox="1"/>
          <p:nvPr/>
        </p:nvSpPr>
        <p:spPr>
          <a:xfrm>
            <a:off x="831050" y="4438782"/>
            <a:ext cx="320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XG Boost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B73A9-2E27-43D2-BD74-3E4266FD77EC}"/>
              </a:ext>
            </a:extLst>
          </p:cNvPr>
          <p:cNvSpPr txBox="1"/>
          <p:nvPr/>
        </p:nvSpPr>
        <p:spPr>
          <a:xfrm>
            <a:off x="843301" y="1753869"/>
            <a:ext cx="320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 Trees Classifier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62DEC-6486-4C6C-B8D3-404617BF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9" y="2213207"/>
            <a:ext cx="3424368" cy="126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6BB47-15C8-44C6-B4BE-11B58C73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1" y="4776565"/>
            <a:ext cx="3410462" cy="1349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13562-2685-45EE-AE49-157E2A8F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66" y="2143484"/>
            <a:ext cx="3305613" cy="128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FE986A-0802-4975-92F2-52211706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858" y="4776565"/>
            <a:ext cx="3257428" cy="12823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F7CE26-2E5D-4AAD-9EA4-FB6DED3B9490}"/>
              </a:ext>
            </a:extLst>
          </p:cNvPr>
          <p:cNvSpPr/>
          <p:nvPr/>
        </p:nvSpPr>
        <p:spPr>
          <a:xfrm rot="4200530">
            <a:off x="3061370" y="4955339"/>
            <a:ext cx="405928" cy="14380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11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1024" y="796788"/>
            <a:ext cx="4569951" cy="724247"/>
          </a:xfrm>
        </p:spPr>
        <p:txBody>
          <a:bodyPr/>
          <a:lstStyle/>
          <a:p>
            <a:r>
              <a:rPr lang="en-US" sz="4000" dirty="0"/>
              <a:t>Hasil Akhir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F5A9A-07D3-4F87-A6EE-80BD2E35343D}"/>
              </a:ext>
            </a:extLst>
          </p:cNvPr>
          <p:cNvSpPr txBox="1"/>
          <p:nvPr/>
        </p:nvSpPr>
        <p:spPr>
          <a:xfrm>
            <a:off x="844857" y="2305615"/>
            <a:ext cx="10502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Mendapatkan</a:t>
            </a:r>
            <a:r>
              <a:rPr lang="en-US" sz="2000" dirty="0"/>
              <a:t> 71% recall score pada model </a:t>
            </a:r>
            <a:r>
              <a:rPr lang="en-US" sz="2000" dirty="0" err="1"/>
              <a:t>terpilih</a:t>
            </a:r>
            <a:r>
              <a:rPr lang="en-US" sz="2000" dirty="0"/>
              <a:t> (</a:t>
            </a:r>
            <a:r>
              <a:rPr lang="en-US" sz="2000" dirty="0" err="1"/>
              <a:t>XGBoost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Params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000" dirty="0" err="1"/>
              <a:t>n_estimator</a:t>
            </a:r>
            <a:r>
              <a:rPr lang="en-ID" sz="2000" dirty="0"/>
              <a:t> = 120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000" dirty="0" err="1"/>
              <a:t>Reg_lambda</a:t>
            </a:r>
            <a:r>
              <a:rPr lang="en-ID" sz="2000" dirty="0"/>
              <a:t> = 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000" dirty="0"/>
              <a:t>Gamma = 0,1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000" dirty="0"/>
              <a:t>Eta = 0,06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000" dirty="0" err="1"/>
              <a:t>Max_depth</a:t>
            </a:r>
            <a:r>
              <a:rPr lang="en-ID" sz="2000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16288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657CA-1226-4E4B-9A44-39A5E5546259}"/>
              </a:ext>
            </a:extLst>
          </p:cNvPr>
          <p:cNvSpPr txBox="1"/>
          <p:nvPr/>
        </p:nvSpPr>
        <p:spPr>
          <a:xfrm>
            <a:off x="3721223" y="887035"/>
            <a:ext cx="474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Business Advice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FDC4A-1B95-45D9-A531-CF578F1C880F}"/>
              </a:ext>
            </a:extLst>
          </p:cNvPr>
          <p:cNvSpPr txBox="1"/>
          <p:nvPr/>
        </p:nvSpPr>
        <p:spPr>
          <a:xfrm>
            <a:off x="905522" y="2281561"/>
            <a:ext cx="9401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kecenderungan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debt ratio </a:t>
            </a:r>
            <a:r>
              <a:rPr lang="en-US" dirty="0" err="1">
                <a:solidFill>
                  <a:schemeClr val="bg1"/>
                </a:solidFill>
              </a:rPr>
              <a:t>tinggi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mengalami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kebangkrutan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Perusahaan </a:t>
            </a:r>
            <a:r>
              <a:rPr lang="en-US" dirty="0" err="1">
                <a:solidFill>
                  <a:schemeClr val="bg1"/>
                </a:solidFill>
              </a:rPr>
              <a:t>disarankan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rutin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evaluasi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bisnis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apabila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debt ratio </a:t>
            </a:r>
            <a:r>
              <a:rPr lang="en-US" dirty="0" err="1">
                <a:solidFill>
                  <a:schemeClr val="bg1"/>
                </a:solidFill>
              </a:rPr>
              <a:t>sudah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terlalu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tinggi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segera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perubahan</a:t>
            </a:r>
            <a:r>
              <a:rPr lang="en-US" dirty="0">
                <a:solidFill>
                  <a:schemeClr val="bg1"/>
                </a:solidFill>
              </a:rPr>
              <a:t> strategi </a:t>
            </a:r>
            <a:r>
              <a:rPr lang="en-US" dirty="0" err="1">
                <a:solidFill>
                  <a:schemeClr val="bg1"/>
                </a:solidFill>
              </a:rPr>
              <a:t>bisnis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Kemungkinan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terburuk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bisnis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pastinya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akan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ada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Mulai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turunnya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penjualan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hingga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kebangkrutan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Segeralah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membuat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alternatif-alternatif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solusi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apabila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terjadi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hal-hal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buruk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Buatlah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alternatif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tadi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berdasarkan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riset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pasar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riset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alternatif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bahan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baku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produk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termurah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riset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konsumen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, dan lain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Open Sans"/>
              </a:rPr>
              <a:t>sebagainya</a:t>
            </a:r>
            <a:r>
              <a:rPr lang="en-ID" b="0" i="0" dirty="0">
                <a:solidFill>
                  <a:schemeClr val="bg1"/>
                </a:solidFill>
                <a:effectLst/>
                <a:latin typeface="Open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Tingkatkan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efisiensi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penghematan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pengeluaran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rutin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Keuangan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menjadi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hal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harus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dijaga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ketat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jika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bisnis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Anda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sedang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berada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dalam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kondisi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kurang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baik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.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Maka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dari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itu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kurangilah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biaya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operasional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sekiranya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kurang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penting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demi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keberlangsungan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bisnis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Graphik Reguler"/>
              </a:rPr>
              <a:t>kedepannya</a:t>
            </a:r>
            <a:r>
              <a:rPr lang="en-ID" b="0" i="0" dirty="0">
                <a:solidFill>
                  <a:schemeClr val="bg1"/>
                </a:solidFill>
                <a:effectLst/>
                <a:latin typeface="Graphik Reguler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4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47065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cs typeface="Arial" pitchFamily="34" charset="0"/>
              </a:rPr>
              <a:t>Terima</a:t>
            </a:r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 Kasih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0898C-2326-4071-9582-3CA8D79B8E6D}"/>
              </a:ext>
            </a:extLst>
          </p:cNvPr>
          <p:cNvSpPr txBox="1"/>
          <p:nvPr/>
        </p:nvSpPr>
        <p:spPr>
          <a:xfrm>
            <a:off x="4627926" y="699978"/>
            <a:ext cx="2936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TENTANG SAYA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0ED2B-33F2-48F6-83D3-19511B5DF482}"/>
              </a:ext>
            </a:extLst>
          </p:cNvPr>
          <p:cNvSpPr txBox="1"/>
          <p:nvPr/>
        </p:nvSpPr>
        <p:spPr>
          <a:xfrm>
            <a:off x="1082179" y="2136338"/>
            <a:ext cx="4513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Nama : Muhammad Hasbi Pratama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Panggilan</a:t>
            </a:r>
            <a:r>
              <a:rPr lang="en-US" dirty="0">
                <a:solidFill>
                  <a:schemeClr val="bg1"/>
                </a:solidFill>
              </a:rPr>
              <a:t> : Hasbi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Pendidikan : S1 Teknik </a:t>
            </a:r>
            <a:r>
              <a:rPr lang="en-US" dirty="0" err="1">
                <a:solidFill>
                  <a:schemeClr val="bg1"/>
                </a:solidFill>
              </a:rPr>
              <a:t>Elektro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: Project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Minat</a:t>
            </a:r>
            <a:r>
              <a:rPr lang="en-US" dirty="0">
                <a:solidFill>
                  <a:schemeClr val="bg1"/>
                </a:solidFill>
              </a:rPr>
              <a:t> : Renewable Energy &amp; </a:t>
            </a:r>
            <a:r>
              <a:rPr lang="en-US" dirty="0" err="1">
                <a:solidFill>
                  <a:schemeClr val="bg1"/>
                </a:solidFill>
              </a:rPr>
              <a:t>Teknologi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BF21947-D105-440C-822F-F2F653B0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073" y="1547683"/>
            <a:ext cx="4148674" cy="41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1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DFB95-5D67-48D9-A642-FF68313BEA69}"/>
              </a:ext>
            </a:extLst>
          </p:cNvPr>
          <p:cNvSpPr txBox="1"/>
          <p:nvPr/>
        </p:nvSpPr>
        <p:spPr>
          <a:xfrm>
            <a:off x="4590176" y="436228"/>
            <a:ext cx="301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Latar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Belakang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35B4A-F16B-4231-B8A8-69A7C59B9ACB}"/>
              </a:ext>
            </a:extLst>
          </p:cNvPr>
          <p:cNvSpPr txBox="1"/>
          <p:nvPr/>
        </p:nvSpPr>
        <p:spPr>
          <a:xfrm>
            <a:off x="320843" y="2198979"/>
            <a:ext cx="681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Menurut</a:t>
            </a:r>
            <a:r>
              <a:rPr lang="en-US" dirty="0">
                <a:solidFill>
                  <a:schemeClr val="bg1"/>
                </a:solidFill>
              </a:rPr>
              <a:t> KBBI </a:t>
            </a:r>
            <a:r>
              <a:rPr lang="en-US" dirty="0" err="1">
                <a:solidFill>
                  <a:schemeClr val="bg1"/>
                </a:solidFill>
              </a:rPr>
              <a:t>bangkrut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kondisi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menderita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kerugian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besar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kondisi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keuangan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sehat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memaksa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berhenti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beroperasi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praktiknya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faktor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faktor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mempengaruhi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kebangkrutan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sangat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faktor</a:t>
            </a:r>
            <a:r>
              <a:rPr lang="en-US" dirty="0">
                <a:solidFill>
                  <a:schemeClr val="bg1"/>
                </a:solidFill>
              </a:rPr>
              <a:t> internal dan </a:t>
            </a:r>
            <a:r>
              <a:rPr lang="en-US" dirty="0" err="1">
                <a:solidFill>
                  <a:schemeClr val="bg1"/>
                </a:solidFill>
              </a:rPr>
              <a:t>eksternal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namun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dijadikan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ujian</a:t>
            </a:r>
            <a:r>
              <a:rPr lang="en-US" dirty="0">
                <a:solidFill>
                  <a:schemeClr val="bg1"/>
                </a:solidFill>
              </a:rPr>
              <a:t> pada final project kali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kondisi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finansial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7C8013-E3DC-46DD-91F5-29C7FFF0F6F8}"/>
              </a:ext>
            </a:extLst>
          </p:cNvPr>
          <p:cNvSpPr/>
          <p:nvPr/>
        </p:nvSpPr>
        <p:spPr>
          <a:xfrm rot="5400000">
            <a:off x="8903417" y="1691282"/>
            <a:ext cx="2460042" cy="3475437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4170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6641980" y="459288"/>
            <a:ext cx="40051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Tujuan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734E73-7936-46ED-96D6-0ADF8507BB5A}"/>
              </a:ext>
            </a:extLst>
          </p:cNvPr>
          <p:cNvGrpSpPr/>
          <p:nvPr/>
        </p:nvGrpSpPr>
        <p:grpSpPr>
          <a:xfrm>
            <a:off x="5555076" y="2030714"/>
            <a:ext cx="6076214" cy="3270985"/>
            <a:chOff x="5595128" y="1155440"/>
            <a:chExt cx="5356127" cy="25474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905EFA-2BEB-470D-B6C2-8CBBC4252721}"/>
                </a:ext>
              </a:extLst>
            </p:cNvPr>
            <p:cNvGrpSpPr/>
            <p:nvPr/>
          </p:nvGrpSpPr>
          <p:grpSpPr>
            <a:xfrm>
              <a:off x="5618277" y="1155440"/>
              <a:ext cx="5332978" cy="503369"/>
              <a:chOff x="5618277" y="1422486"/>
              <a:chExt cx="5332978" cy="50336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3746D9-9743-428F-BBDB-B9F4F78FA5D6}"/>
                  </a:ext>
                </a:extLst>
              </p:cNvPr>
              <p:cNvSpPr txBox="1"/>
              <p:nvPr/>
            </p:nvSpPr>
            <p:spPr>
              <a:xfrm>
                <a:off x="6443563" y="1422486"/>
                <a:ext cx="4507692" cy="503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Memprediksi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apakah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perusahaan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akan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mengalami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kebangkrutan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atau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tidak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3086FE-81E8-47F1-8D91-074BB79C49F3}"/>
                  </a:ext>
                </a:extLst>
              </p:cNvPr>
              <p:cNvSpPr txBox="1"/>
              <p:nvPr/>
            </p:nvSpPr>
            <p:spPr>
              <a:xfrm>
                <a:off x="5618277" y="1443338"/>
                <a:ext cx="95809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5D045D6-E631-4AE8-BF19-B2D4A53C16C2}"/>
                </a:ext>
              </a:extLst>
            </p:cNvPr>
            <p:cNvGrpSpPr/>
            <p:nvPr/>
          </p:nvGrpSpPr>
          <p:grpSpPr>
            <a:xfrm>
              <a:off x="5595128" y="2162105"/>
              <a:ext cx="5356127" cy="534147"/>
              <a:chOff x="5595128" y="2476114"/>
              <a:chExt cx="5356127" cy="53414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9C25E8-558C-4960-B9BF-F7780C3754A9}"/>
                  </a:ext>
                </a:extLst>
              </p:cNvPr>
              <p:cNvSpPr txBox="1"/>
              <p:nvPr/>
            </p:nvSpPr>
            <p:spPr>
              <a:xfrm>
                <a:off x="6443563" y="2476114"/>
                <a:ext cx="4507692" cy="503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Mengetahui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faktor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apa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yang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dapat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mempengaruhi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stabilitas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perusahaan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EC6225-B72E-4828-92E1-B30E8938A8A7}"/>
                  </a:ext>
                </a:extLst>
              </p:cNvPr>
              <p:cNvSpPr txBox="1"/>
              <p:nvPr/>
            </p:nvSpPr>
            <p:spPr>
              <a:xfrm>
                <a:off x="5595128" y="2548596"/>
                <a:ext cx="95809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7F69AA9-9215-4EDF-9C30-BC78782406C2}"/>
                </a:ext>
              </a:extLst>
            </p:cNvPr>
            <p:cNvGrpSpPr/>
            <p:nvPr/>
          </p:nvGrpSpPr>
          <p:grpSpPr>
            <a:xfrm>
              <a:off x="5618277" y="3168771"/>
              <a:ext cx="5250491" cy="534147"/>
              <a:chOff x="5618277" y="3529743"/>
              <a:chExt cx="5250491" cy="5341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E7BBBE-DC6A-43C3-9400-E26580636E4B}"/>
                  </a:ext>
                </a:extLst>
              </p:cNvPr>
              <p:cNvSpPr txBox="1"/>
              <p:nvPr/>
            </p:nvSpPr>
            <p:spPr>
              <a:xfrm>
                <a:off x="6361076" y="3529743"/>
                <a:ext cx="4507692" cy="50337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Melakukan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analisa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kondisi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terkini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suatu</a:t>
                </a:r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perusahaan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57CCF0-09ED-4536-AF97-7DB13DCF5402}"/>
                  </a:ext>
                </a:extLst>
              </p:cNvPr>
              <p:cNvSpPr txBox="1"/>
              <p:nvPr/>
            </p:nvSpPr>
            <p:spPr>
              <a:xfrm>
                <a:off x="5618277" y="3602225"/>
                <a:ext cx="95809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2A4E1-F1F9-4E71-9A90-AD1CF5126FA7}"/>
              </a:ext>
            </a:extLst>
          </p:cNvPr>
          <p:cNvSpPr txBox="1"/>
          <p:nvPr/>
        </p:nvSpPr>
        <p:spPr>
          <a:xfrm>
            <a:off x="5184929" y="1074509"/>
            <a:ext cx="67195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Metodologi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digunakan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Supervised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2. </a:t>
            </a:r>
            <a:r>
              <a:rPr lang="en-US" sz="2000" dirty="0" err="1">
                <a:solidFill>
                  <a:schemeClr val="bg1"/>
                </a:solidFill>
              </a:rPr>
              <a:t>Referensi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Kaggle.com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3. Model yang </a:t>
            </a:r>
            <a:r>
              <a:rPr lang="en-US" sz="2000" dirty="0" err="1">
                <a:solidFill>
                  <a:schemeClr val="bg1"/>
                </a:solidFill>
              </a:rPr>
              <a:t>digunakan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Extra Tree Classifier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XG Boost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Logistic Regression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Random Forest Classifier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4. Output yang </a:t>
            </a:r>
            <a:r>
              <a:rPr lang="en-US" sz="2000" dirty="0" err="1">
                <a:solidFill>
                  <a:schemeClr val="bg1"/>
                </a:solidFill>
              </a:rPr>
              <a:t>diharapkan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</a:t>
            </a:r>
            <a:r>
              <a:rPr lang="en-US" sz="2000" dirty="0" err="1">
                <a:solidFill>
                  <a:schemeClr val="bg1"/>
                </a:solidFill>
              </a:rPr>
              <a:t>dapat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memprediksi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kelangsungan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perusahaan</a:t>
            </a:r>
            <a:r>
              <a:rPr lang="en-US" sz="2000" dirty="0">
                <a:solidFill>
                  <a:schemeClr val="bg1"/>
                </a:solidFill>
              </a:rPr>
              <a:t> dan </a:t>
            </a:r>
            <a:r>
              <a:rPr lang="en-US" sz="2000" dirty="0" err="1">
                <a:solidFill>
                  <a:schemeClr val="bg1"/>
                </a:solidFill>
              </a:rPr>
              <a:t>faktor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apa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perlu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ditingkatkan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9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72463" y="3182778"/>
            <a:ext cx="510891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4000" b="1" dirty="0">
                <a:latin typeface="+mj-lt"/>
                <a:cs typeface="Arial" pitchFamily="34" charset="0"/>
              </a:rPr>
              <a:t>Data Preprocessing and Model Selection</a:t>
            </a:r>
            <a:endParaRPr lang="ko-KR" altLang="en-US" sz="40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6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Dataset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1836C-EC4D-42BA-9232-E1A6CC16B0F2}"/>
              </a:ext>
            </a:extLst>
          </p:cNvPr>
          <p:cNvGraphicFramePr>
            <a:graphicFrameLocks noGrp="1"/>
          </p:cNvGraphicFramePr>
          <p:nvPr/>
        </p:nvGraphicFramePr>
        <p:xfrm>
          <a:off x="888273" y="1776549"/>
          <a:ext cx="10406744" cy="236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3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Source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Kolom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Baris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Final </a:t>
                      </a:r>
                      <a:r>
                        <a:rPr lang="en-US" altLang="ko-KR" sz="4000" b="1" dirty="0" err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DataSet</a:t>
                      </a:r>
                      <a:endParaRPr lang="ko-KR" altLang="en-US" sz="40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Kaggle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96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6819</a:t>
                      </a:r>
                      <a:endParaRPr lang="ko-KR" altLang="en-US" sz="14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10 Kolom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6258 Baris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https://www.kaggle.com/fedesoriano/company-bankruptcy-prediction. 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Terdiri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dari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informasi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perusahaan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yang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akan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diolah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6819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perusahaan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Taiwan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dari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tahun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1999-2009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Setelah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dilakukan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feature selection dan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pembersihan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pencilan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32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Dataset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1836C-EC4D-42BA-9232-E1A6CC16B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17619"/>
              </p:ext>
            </p:extLst>
          </p:nvPr>
        </p:nvGraphicFramePr>
        <p:xfrm>
          <a:off x="323528" y="1063756"/>
          <a:ext cx="11573196" cy="4909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96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Data Cleansing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Feature Selection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Model Development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Final Result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590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Menghapus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spasi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pada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nama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feature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Melakukan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balancing data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algn="l"/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algn="l"/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algn="l"/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Select K-Best =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mengurutkan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semua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feature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berdasarkan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nilai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signifikansi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keberhubungan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Mutual info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classif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=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mencari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nilai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dependensi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tertinggi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terhadap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target feature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Menggunakan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smote (Synthetic Minority Oversampling Technique)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Pemilihan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dari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4 model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berdasarkan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akurasi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 dan recall score yang paling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seimbang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Saving model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terbaik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A6D94-56B6-4A7E-8C19-0A61FE1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22" y="2028824"/>
            <a:ext cx="11404882" cy="3438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B8723-913A-4266-A254-72B2608C28C6}"/>
              </a:ext>
            </a:extLst>
          </p:cNvPr>
          <p:cNvSpPr txBox="1"/>
          <p:nvPr/>
        </p:nvSpPr>
        <p:spPr>
          <a:xfrm>
            <a:off x="3000375" y="695325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Penjelasan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dari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setiap</a:t>
            </a:r>
            <a:r>
              <a:rPr lang="en-US" sz="2800" dirty="0">
                <a:solidFill>
                  <a:schemeClr val="bg1"/>
                </a:solidFill>
              </a:rPr>
              <a:t> feature</a:t>
            </a:r>
            <a:endParaRPr lang="en-ID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959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FFFFF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7827</TotalTime>
  <Words>476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Google Sans</vt:lpstr>
      <vt:lpstr>Graphik Reguler</vt:lpstr>
      <vt:lpstr>Inter</vt:lpstr>
      <vt:lpstr>Open Sans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hasbi pratama</cp:lastModifiedBy>
  <cp:revision>116</cp:revision>
  <dcterms:created xsi:type="dcterms:W3CDTF">2020-01-20T05:08:25Z</dcterms:created>
  <dcterms:modified xsi:type="dcterms:W3CDTF">2021-04-21T14:02:06Z</dcterms:modified>
</cp:coreProperties>
</file>